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4"/>
  </p:notesMasterIdLst>
  <p:sldIdLst>
    <p:sldId id="256" r:id="rId2"/>
    <p:sldId id="267" r:id="rId3"/>
    <p:sldId id="257" r:id="rId4"/>
    <p:sldId id="258" r:id="rId5"/>
    <p:sldId id="259" r:id="rId6"/>
    <p:sldId id="279" r:id="rId7"/>
    <p:sldId id="260" r:id="rId8"/>
    <p:sldId id="261" r:id="rId9"/>
    <p:sldId id="280" r:id="rId10"/>
    <p:sldId id="262" r:id="rId11"/>
    <p:sldId id="282" r:id="rId12"/>
    <p:sldId id="283" r:id="rId13"/>
    <p:sldId id="264" r:id="rId14"/>
    <p:sldId id="281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3" r:id="rId34"/>
    <p:sldId id="302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263" r:id="rId72"/>
    <p:sldId id="265" r:id="rId73"/>
    <p:sldId id="268" r:id="rId74"/>
    <p:sldId id="269" r:id="rId75"/>
    <p:sldId id="278" r:id="rId76"/>
    <p:sldId id="271" r:id="rId77"/>
    <p:sldId id="273" r:id="rId78"/>
    <p:sldId id="274" r:id="rId79"/>
    <p:sldId id="275" r:id="rId80"/>
    <p:sldId id="276" r:id="rId81"/>
    <p:sldId id="277" r:id="rId82"/>
    <p:sldId id="266" r:id="rId83"/>
  </p:sldIdLst>
  <p:sldSz cx="18288000" cy="10287000"/>
  <p:notesSz cx="6858000" cy="9144000"/>
  <p:embeddedFontLst>
    <p:embeddedFont>
      <p:font typeface="Canva Sans Bold" panose="020B0803030501040103" pitchFamily="34" charset="0"/>
      <p:regular r:id="rId85"/>
      <p:bold r:id="rId86"/>
    </p:embeddedFont>
    <p:embeddedFont>
      <p:font typeface="Meow Script" pitchFamily="2" charset="77"/>
      <p:regular r:id="rId87"/>
    </p:embeddedFont>
    <p:embeddedFont>
      <p:font typeface="Now" pitchFamily="2" charset="77"/>
      <p:regular r:id="rId88"/>
    </p:embeddedFont>
    <p:embeddedFont>
      <p:font typeface="Open Sans Bold" panose="020B0806030504020204" pitchFamily="34" charset="0"/>
      <p:regular r:id="rId89"/>
      <p:bold r:id="rId90"/>
    </p:embeddedFont>
    <p:embeddedFont>
      <p:font typeface="Ovo" panose="02020502070400060406" pitchFamily="18" charset="0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90" autoAdjust="0"/>
  </p:normalViewPr>
  <p:slideViewPr>
    <p:cSldViewPr>
      <p:cViewPr>
        <p:scale>
          <a:sx n="79" d="100"/>
          <a:sy n="79" d="100"/>
        </p:scale>
        <p:origin x="3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AE84D-7457-43B7-A731-F921ADFE7953}" type="datetimeFigureOut">
              <a:rPr lang="en-ID" smtClean="0"/>
              <a:t>26/06/24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F9239-F426-4FBB-804D-8790B022835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595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9239-F426-4FBB-804D-8790B022835B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297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9239-F426-4FBB-804D-8790B022835B}" type="slidenum">
              <a:rPr lang="en-ID" smtClean="0"/>
              <a:t>75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3882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9239-F426-4FBB-804D-8790B022835B}" type="slidenum">
              <a:rPr lang="en-ID" smtClean="0"/>
              <a:t>76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548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9239-F426-4FBB-804D-8790B022835B}" type="slidenum">
              <a:rPr lang="en-ID" smtClean="0"/>
              <a:t>78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163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cript.google.com/macros/s/AKfycbwqznIpOsEC_cPAe4pTy4pEQBN5MaksSaIy0IL8kganMDDeDYchgsebQb1yeEoSpxet/exec" TargetMode="External"/><Relationship Id="rId4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2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rik147/waste-bank-davis.git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3D65">
                <a:alpha val="89500"/>
              </a:srgbClr>
            </a:gs>
            <a:gs pos="50000">
              <a:srgbClr val="7DBFD2">
                <a:alpha val="100000"/>
              </a:srgbClr>
            </a:gs>
            <a:gs pos="100000">
              <a:srgbClr val="EFECD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22131"/>
            <a:ext cx="18415121" cy="12737125"/>
          </a:xfrm>
          <a:custGeom>
            <a:avLst/>
            <a:gdLst/>
            <a:ahLst/>
            <a:cxnLst/>
            <a:rect l="l" t="t" r="r" b="b"/>
            <a:pathLst>
              <a:path w="18415121" h="12737125">
                <a:moveTo>
                  <a:pt x="0" y="0"/>
                </a:moveTo>
                <a:lnTo>
                  <a:pt x="18415121" y="0"/>
                </a:lnTo>
                <a:lnTo>
                  <a:pt x="18415121" y="12737125"/>
                </a:lnTo>
                <a:lnTo>
                  <a:pt x="0" y="12737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3350" y="6255795"/>
            <a:ext cx="18421350" cy="8062411"/>
          </a:xfrm>
          <a:custGeom>
            <a:avLst/>
            <a:gdLst/>
            <a:ahLst/>
            <a:cxnLst/>
            <a:rect l="l" t="t" r="r" b="b"/>
            <a:pathLst>
              <a:path w="18421350" h="8062411">
                <a:moveTo>
                  <a:pt x="0" y="0"/>
                </a:moveTo>
                <a:lnTo>
                  <a:pt x="18421350" y="0"/>
                </a:lnTo>
                <a:lnTo>
                  <a:pt x="18421350" y="8062410"/>
                </a:lnTo>
                <a:lnTo>
                  <a:pt x="0" y="8062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152400" y="-4003548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18288000" y="8004048"/>
                </a:moveTo>
                <a:lnTo>
                  <a:pt x="0" y="8004048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800404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925179" y="2891111"/>
            <a:ext cx="4437642" cy="1245538"/>
            <a:chOff x="0" y="0"/>
            <a:chExt cx="5916856" cy="166071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916856" cy="1660717"/>
              <a:chOff x="0" y="0"/>
              <a:chExt cx="6909363" cy="19392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09363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1939290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5939718" y="1939290"/>
                    </a:lnTo>
                    <a:cubicBezTo>
                      <a:pt x="6474388" y="1939290"/>
                      <a:pt x="6909363" y="1504315"/>
                      <a:pt x="6909363" y="969645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969645"/>
                    </a:cubicBezTo>
                    <a:cubicBezTo>
                      <a:pt x="6883963" y="1490345"/>
                      <a:pt x="6460418" y="1913890"/>
                      <a:pt x="5939718" y="19138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468614" y="476029"/>
              <a:ext cx="4979627" cy="632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spc="55">
                  <a:solidFill>
                    <a:srgbClr val="000000"/>
                  </a:solidFill>
                  <a:latin typeface="Now"/>
                </a:rPr>
                <a:t>Write a pret</a:t>
              </a:r>
              <a:r>
                <a:rPr lang="en-US" sz="2799" u="none" spc="55">
                  <a:solidFill>
                    <a:srgbClr val="000000"/>
                  </a:solidFill>
                  <a:latin typeface="Now"/>
                </a:rPr>
                <a:t>itle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004082" y="1028700"/>
            <a:ext cx="4534078" cy="855561"/>
          </a:xfrm>
          <a:custGeom>
            <a:avLst/>
            <a:gdLst/>
            <a:ahLst/>
            <a:cxnLst/>
            <a:rect l="l" t="t" r="r" b="b"/>
            <a:pathLst>
              <a:path w="4534078" h="855561">
                <a:moveTo>
                  <a:pt x="0" y="0"/>
                </a:moveTo>
                <a:lnTo>
                  <a:pt x="4534078" y="0"/>
                </a:lnTo>
                <a:lnTo>
                  <a:pt x="4534078" y="855561"/>
                </a:lnTo>
                <a:lnTo>
                  <a:pt x="0" y="855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97955" y="7045939"/>
            <a:ext cx="1149209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Now"/>
              </a:rPr>
              <a:t>S</a:t>
            </a:r>
            <a:r>
              <a:rPr lang="en-US" sz="2500" u="none" spc="50">
                <a:solidFill>
                  <a:srgbClr val="000000"/>
                </a:solidFill>
                <a:latin typeface="Now"/>
              </a:rPr>
              <a:t>tart inspired with thousands of templates, collaborate with ease, and engage your audience with a memorable Canva Presentation.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227" y="5133975"/>
            <a:ext cx="15692667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  <a:spcBef>
                <a:spcPct val="0"/>
              </a:spcBef>
            </a:pPr>
            <a:r>
              <a:rPr lang="en-US" sz="9600" spc="-240" dirty="0">
                <a:solidFill>
                  <a:srgbClr val="000000"/>
                </a:solidFill>
                <a:latin typeface="Ovo"/>
              </a:rPr>
              <a:t>Title Page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 err="1">
                <a:solidFill>
                  <a:srgbClr val="171A59"/>
                </a:solidFill>
                <a:latin typeface="Ovo"/>
              </a:rPr>
              <a:t>Treemap</a:t>
            </a:r>
            <a:r>
              <a:rPr lang="en-US" sz="9699" spc="-242" dirty="0">
                <a:solidFill>
                  <a:srgbClr val="171A59"/>
                </a:solidFill>
                <a:latin typeface="Ov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2763" y="5432815"/>
            <a:ext cx="9754421" cy="24105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 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')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07660" y="1299099"/>
            <a:ext cx="2662976" cy="705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>
                <a:solidFill>
                  <a:srgbClr val="FCFCFC"/>
                </a:solidFill>
                <a:latin typeface="Ovo"/>
              </a:rPr>
              <a:t>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7000" y="390816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Data Merging and </a:t>
            </a:r>
            <a:r>
              <a:rPr lang="en-US" sz="8500" spc="-212" dirty="0" err="1">
                <a:solidFill>
                  <a:srgbClr val="000000"/>
                </a:solidFill>
                <a:latin typeface="Ovo"/>
              </a:rPr>
              <a:t>Clearning</a:t>
            </a:r>
            <a:r>
              <a:rPr lang="en-US" sz="8500" spc="-212" dirty="0">
                <a:solidFill>
                  <a:srgbClr val="000000"/>
                </a:solidFill>
                <a:latin typeface="Ovo"/>
              </a:rPr>
              <a:t> 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667000" y="1535665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1790700"/>
          <a:ext cx="14020800" cy="98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8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95250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Membersihkan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dan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memformat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data energy</a:t>
                      </a: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energy_data.iloc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[3:5, 1:6].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reset_index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(drop=True)</a:t>
                      </a: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data_cleaned.columns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= ['Plastic', 'Glass', 'Ferrous Metal', 'Non-Ferrous Metal', 'Paper']</a:t>
                      </a: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data_cleaned.index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= ['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crude_oil_saved_barrels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']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for col in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data_cleaned.columns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data_cleaned.at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', col] = int(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data_cleaned.at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', col].split()[0])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data_cleaned.at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crude_oil_saved_barrels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', col] = float(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data_cleaned.at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crude_oil_saved_barrels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', col].split()[0])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data_cleaned.transpose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().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reset_index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data_cleaned.columns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= ['Material', 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Crude_Oil_Saved_Barrels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']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Menggabungkan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kedua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dataset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berdasarkan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material</a:t>
                      </a: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material_mapping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= {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'Food': 'Food',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'Paper/Cardboard': 'Paper',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'Plastics': 'Plastic',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'C&amp;D': 'C&amp;D',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'Horticultural waste': 'Horticultural Waste',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'Wood': 'Wood',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'Ferrous metal': 'Ferrous Metal',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'Non-ferrous metal': 'Non-Ferrous Metal',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'Used slag': 'Used Slag',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'Ash &amp; Sludge': 'Ash &amp; Sludge',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'Glass': 'Glass',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'Textile/Leather': 'Textile/Leather',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'Scrap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tyres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': 'Scrap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Tyres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'Others (stones, ceramics &amp; rubber etc.)': 'Others',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  'Total': 'Total'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['Material'] =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'].map(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material_mapping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merged_data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pd.merge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data_cleaned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on='Material', how='left')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data yang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sudah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digabungkan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merged_data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Memfilter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hanya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baris yang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memiliki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lengkap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merged_data.dropna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(subset=['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98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77EE9-82DB-1FC2-5846-3C90049E4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00" y="1028700"/>
            <a:ext cx="16691000" cy="57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Area Chart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387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marL="457200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From Now and onwards, the data is merged and cleaned.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6513" y="1299099"/>
            <a:ext cx="2785270" cy="705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53200" y="263299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Area Chart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667000" y="1535665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798926"/>
              </p:ext>
            </p:extLst>
          </p:nvPr>
        </p:nvGraphicFramePr>
        <p:xfrm>
          <a:off x="2514600" y="1677561"/>
          <a:ext cx="13335000" cy="997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99759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Area Chart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go.Figure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Menambahkan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area chart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total waste generated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for material in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['Material'].unique():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['Material'] == material]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fig.add_trace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go.Scatter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x=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['year'],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y=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mode='lines',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stackgroup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='one',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name=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f'Total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Waste Generated - {material}'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Menambahkan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area chart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energy saved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for material in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['Material'].unique():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['Material'] == material]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fig.add_trace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go.Scatter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x=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['year'],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y=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mode='lines',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stackgroup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='two',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name=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f'Energy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Saved - {material}'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Mengatur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layout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fig.update_layout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title='Area Chart of Waste Types and Energy Saved by Year',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xaxis_title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='Year',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yaxis_title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Tonnes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/ kWh',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legend_title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='Legend'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Area Chart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20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3105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DCE1A-403C-1EEB-3FA9-318C48A3E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9" y="2019300"/>
            <a:ext cx="16594502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9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Box Plot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6513" y="1299099"/>
            <a:ext cx="2785270" cy="705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368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53200" y="263299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Box Plot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667000" y="1535665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845223"/>
              </p:ext>
            </p:extLst>
          </p:nvPr>
        </p:nvGraphicFramePr>
        <p:xfrm>
          <a:off x="2514600" y="1677561"/>
          <a:ext cx="13106400" cy="770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7704381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Box Plot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Total Waste Generated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fig_waste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px.box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x='Material',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y='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color='Material',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title='Box Plot of Total Waste Generated by 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labels={'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'Total Waste Generated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)'}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Box Plot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Total Waste Generated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fig_waste.show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Box Plot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Energy Saved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fig_energy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px.box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x='Material',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y='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color='Material',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title='Box Plot of Energy Saved by 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labels={'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'Energy Saved (kWh)'}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Box Plot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Energy Saved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fig_energy.show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558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3105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0A294-9BA9-5143-913F-683ACA4C5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36" y="1104900"/>
            <a:ext cx="15495528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2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Waterfall Chart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6513" y="1299099"/>
            <a:ext cx="2785270" cy="705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8347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3D65">
                <a:alpha val="89500"/>
              </a:srgbClr>
            </a:gs>
            <a:gs pos="50000">
              <a:srgbClr val="7DBFD2">
                <a:alpha val="100000"/>
              </a:srgbClr>
            </a:gs>
            <a:gs pos="100000">
              <a:srgbClr val="EFECD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22131"/>
            <a:ext cx="18415121" cy="12737125"/>
          </a:xfrm>
          <a:custGeom>
            <a:avLst/>
            <a:gdLst/>
            <a:ahLst/>
            <a:cxnLst/>
            <a:rect l="l" t="t" r="r" b="b"/>
            <a:pathLst>
              <a:path w="18415121" h="12737125">
                <a:moveTo>
                  <a:pt x="0" y="0"/>
                </a:moveTo>
                <a:lnTo>
                  <a:pt x="18415121" y="0"/>
                </a:lnTo>
                <a:lnTo>
                  <a:pt x="18415121" y="12737125"/>
                </a:lnTo>
                <a:lnTo>
                  <a:pt x="0" y="12737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3350" y="6255795"/>
            <a:ext cx="18421350" cy="8062411"/>
          </a:xfrm>
          <a:custGeom>
            <a:avLst/>
            <a:gdLst/>
            <a:ahLst/>
            <a:cxnLst/>
            <a:rect l="l" t="t" r="r" b="b"/>
            <a:pathLst>
              <a:path w="18421350" h="8062411">
                <a:moveTo>
                  <a:pt x="0" y="0"/>
                </a:moveTo>
                <a:lnTo>
                  <a:pt x="18421350" y="0"/>
                </a:lnTo>
                <a:lnTo>
                  <a:pt x="18421350" y="8062410"/>
                </a:lnTo>
                <a:lnTo>
                  <a:pt x="0" y="8062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925179" y="2891111"/>
            <a:ext cx="4437642" cy="1245538"/>
            <a:chOff x="0" y="0"/>
            <a:chExt cx="5916856" cy="166071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916856" cy="1660717"/>
              <a:chOff x="0" y="0"/>
              <a:chExt cx="6909363" cy="19392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09363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1939290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5939718" y="1939290"/>
                    </a:lnTo>
                    <a:cubicBezTo>
                      <a:pt x="6474388" y="1939290"/>
                      <a:pt x="6909363" y="1504315"/>
                      <a:pt x="6909363" y="969645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969645"/>
                    </a:cubicBezTo>
                    <a:cubicBezTo>
                      <a:pt x="6883963" y="1490345"/>
                      <a:pt x="6460418" y="1913890"/>
                      <a:pt x="5939718" y="19138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468614" y="476029"/>
              <a:ext cx="4979627" cy="632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spc="55">
                  <a:solidFill>
                    <a:srgbClr val="000000"/>
                  </a:solidFill>
                  <a:latin typeface="Now"/>
                </a:rPr>
                <a:t>Write a pret</a:t>
              </a:r>
              <a:r>
                <a:rPr lang="en-US" sz="2799" u="none" spc="55">
                  <a:solidFill>
                    <a:srgbClr val="000000"/>
                  </a:solidFill>
                  <a:latin typeface="Now"/>
                </a:rPr>
                <a:t>itle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004082" y="1028700"/>
            <a:ext cx="4534078" cy="855561"/>
          </a:xfrm>
          <a:custGeom>
            <a:avLst/>
            <a:gdLst/>
            <a:ahLst/>
            <a:cxnLst/>
            <a:rect l="l" t="t" r="r" b="b"/>
            <a:pathLst>
              <a:path w="4534078" h="855561">
                <a:moveTo>
                  <a:pt x="0" y="0"/>
                </a:moveTo>
                <a:lnTo>
                  <a:pt x="4534078" y="0"/>
                </a:lnTo>
                <a:lnTo>
                  <a:pt x="4534078" y="855561"/>
                </a:lnTo>
                <a:lnTo>
                  <a:pt x="0" y="855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97955" y="7045939"/>
            <a:ext cx="1149209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0"/>
              </a:lnSpc>
              <a:spcBef>
                <a:spcPct val="0"/>
              </a:spcBef>
            </a:pPr>
            <a:r>
              <a:rPr lang="en-US" sz="2500" spc="50">
                <a:solidFill>
                  <a:srgbClr val="000000"/>
                </a:solidFill>
                <a:latin typeface="Now"/>
              </a:rPr>
              <a:t>S</a:t>
            </a:r>
            <a:r>
              <a:rPr lang="en-US" sz="2500" u="none" spc="50">
                <a:solidFill>
                  <a:srgbClr val="000000"/>
                </a:solidFill>
                <a:latin typeface="Now"/>
              </a:rPr>
              <a:t>tart inspired with thousands of templates, collaborate with ease, and engage your audience with a memorable Canva Presentation.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227" y="5133975"/>
            <a:ext cx="15692667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  <a:spcBef>
                <a:spcPct val="0"/>
              </a:spcBef>
            </a:pPr>
            <a:r>
              <a:rPr lang="en-US" sz="9600" spc="-240" dirty="0">
                <a:solidFill>
                  <a:srgbClr val="000000"/>
                </a:solidFill>
                <a:latin typeface="Ovo"/>
              </a:rPr>
              <a:t>Title Page 2</a:t>
            </a:r>
          </a:p>
        </p:txBody>
      </p:sp>
    </p:spTree>
    <p:extLst>
      <p:ext uri="{BB962C8B-B14F-4D97-AF65-F5344CB8AC3E}">
        <p14:creationId xmlns:p14="http://schemas.microsoft.com/office/powerpoint/2010/main" val="3284398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81600" y="532684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Data Merging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667000" y="1535665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13625"/>
              </p:ext>
            </p:extLst>
          </p:nvPr>
        </p:nvGraphicFramePr>
        <p:xfrm>
          <a:off x="2514600" y="1677561"/>
          <a:ext cx="12954000" cy="6326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632606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pandas as pd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plotly.graph_objects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as go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Membaca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file CSV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('2003_2017_waste.csv')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waste_energy_stat.csv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skiprows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=2)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Menamakan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kembali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agar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mudah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divisualisasikan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energy_data.columns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['material', 'Plastic', 'Glass', 'Ferrous Metal', 'Non-Ferrous Metal', 'Paper']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Transpose energy data agar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mudah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digabungkan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energy_data.set_index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('material').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T.reset_index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energy_data.columns.name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None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pd.merge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left_on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right_on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='index', how='inner')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Select relevant columns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waterfall_data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']]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Ubah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menjadi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numerik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waterfall_data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waterfall_data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'].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str.extract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('(\d+)', expand=False).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astype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(float)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76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81600" y="532684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Waterfall Chart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667000" y="1535665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27971"/>
              </p:ext>
            </p:extLst>
          </p:nvPr>
        </p:nvGraphicFramePr>
        <p:xfrm>
          <a:off x="2514600" y="1677561"/>
          <a:ext cx="12954000" cy="832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632606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waterfall chart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go.Figure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fig.add_trace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go.Waterfall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name="Total Waste Generated",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orientation="v",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measure=["relative"] *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waterfall_data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x=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waterfall_data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y=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waterfall_data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connector={"line": {"color":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rgb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(63, 63, 63)"}},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fig.add_trace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go.Waterfall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name="Energy Saved",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orientation="v",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measure=["relative"] *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waterfall_data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x=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waterfall_data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y=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waterfall_data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connector={"line": {"color":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rgb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(255, 63, 63)"}},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Tambahkan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judul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dan label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sumbu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fig.update_layout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title="Waterfall Chart of Total Waste Generated and Energy Saved by Waste Type",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xaxis_title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="Waste Type",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yaxis_title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="Value",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grafik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830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3105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A3B99-A81A-7010-BBEA-C2545708D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23900"/>
            <a:ext cx="13917208" cy="75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71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Sankey Diagram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6513" y="1299099"/>
            <a:ext cx="2785270" cy="705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08923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81600" y="532684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Sankey Diagram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667000" y="1535665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99685"/>
              </p:ext>
            </p:extLst>
          </p:nvPr>
        </p:nvGraphicFramePr>
        <p:xfrm>
          <a:off x="2514600" y="1677561"/>
          <a:ext cx="12954000" cy="1078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632606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Memfilter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hanya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baris yang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memiliki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lengkap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merged_data.dropna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(subset=['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list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nodes dan links Sankey diagram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all_materials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['Material'].unique()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years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['year'].unique()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labels = list(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all_materials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 + list(map(str, years))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sources = []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targets = []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values = []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aliran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Material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Tahun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for index, row in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merged_data_filtered.iterrows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():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material_index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labels.index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(row['Material'])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year_index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labels.index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(str(row['year']))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sources.append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material_index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targets.append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all_materials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 +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year_index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values.append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(row['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diagram Sankey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go.Figure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(data=[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go.Sankey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node=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pad=15,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thickness=20,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line=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(color="black", width=0.5),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label=labels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),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link=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source=sources,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target=targets,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value=values,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color='blue'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)])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fig.update_layout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title_text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="Sankey Diagram of Total Waste Generated by Material and Year",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font_size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=10)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43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3105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876CA-19FD-DA25-AE51-198C34D97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342478"/>
            <a:ext cx="16230600" cy="562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97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Scatter Plot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6513" y="1299099"/>
            <a:ext cx="2785270" cy="705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8608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81600" y="532684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Scatter Plot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667000" y="1535665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207299"/>
              </p:ext>
            </p:extLst>
          </p:nvPr>
        </p:nvGraphicFramePr>
        <p:xfrm>
          <a:off x="2514600" y="1677561"/>
          <a:ext cx="12954000" cy="6326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632606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Memfilter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hanya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baris yang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memiliki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lengkap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merged_data.dropna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(subset=['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Scatter Plot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px.scatter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x='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y='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color='Material',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size='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hover_name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facet_col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='year',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title='Scatter Plot of Total Waste Generated vs Energy Saved by Material and Year',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labels={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'Total Waste Generated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'Energy Saved (kWh)'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}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Scatter Plot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952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3105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1B80B-AB8A-D18E-471F-0BE8218AD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83564"/>
            <a:ext cx="148361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51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Gantt Chart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6513" y="1299099"/>
            <a:ext cx="2785270" cy="705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958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743647" y="1743647"/>
            <a:ext cx="10287000" cy="6799707"/>
          </a:xfrm>
          <a:custGeom>
            <a:avLst/>
            <a:gdLst/>
            <a:ahLst/>
            <a:cxnLst/>
            <a:rect l="l" t="t" r="r" b="b"/>
            <a:pathLst>
              <a:path w="10287000" h="6799707">
                <a:moveTo>
                  <a:pt x="0" y="0"/>
                </a:moveTo>
                <a:lnTo>
                  <a:pt x="10287001" y="0"/>
                </a:lnTo>
                <a:lnTo>
                  <a:pt x="10287001" y="6799707"/>
                </a:lnTo>
                <a:lnTo>
                  <a:pt x="0" y="6799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99854" y="4524375"/>
            <a:ext cx="527089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spc="-200">
                <a:solidFill>
                  <a:srgbClr val="000000"/>
                </a:solidFill>
                <a:latin typeface="Ovo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366010"/>
            <a:ext cx="8000343" cy="52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AutoNum type="arabicPeriod"/>
            </a:pPr>
            <a:r>
              <a:rPr lang="en-US" sz="4200" spc="84" dirty="0">
                <a:solidFill>
                  <a:srgbClr val="000000"/>
                </a:solidFill>
                <a:latin typeface="Now"/>
              </a:rPr>
              <a:t>Write your agenda point</a:t>
            </a:r>
          </a:p>
          <a:p>
            <a:pPr marL="906780" lvl="1" indent="-453390" algn="l">
              <a:lnSpc>
                <a:spcPts val="8400"/>
              </a:lnSpc>
              <a:buAutoNum type="arabicPeriod"/>
            </a:pPr>
            <a:r>
              <a:rPr lang="en-US" sz="4200" spc="84" dirty="0">
                <a:solidFill>
                  <a:srgbClr val="000000"/>
                </a:solidFill>
                <a:latin typeface="Now"/>
              </a:rPr>
              <a:t>Write your agenda point</a:t>
            </a:r>
          </a:p>
          <a:p>
            <a:pPr marL="906780" lvl="1" indent="-453390" algn="l">
              <a:lnSpc>
                <a:spcPts val="8400"/>
              </a:lnSpc>
              <a:buAutoNum type="arabicPeriod"/>
            </a:pPr>
            <a:r>
              <a:rPr lang="en-US" sz="4200" spc="84" dirty="0">
                <a:solidFill>
                  <a:srgbClr val="000000"/>
                </a:solidFill>
                <a:latin typeface="Now"/>
              </a:rPr>
              <a:t>Write your agenda point</a:t>
            </a:r>
          </a:p>
          <a:p>
            <a:pPr marL="906780" lvl="1" indent="-453390" algn="l">
              <a:lnSpc>
                <a:spcPts val="8400"/>
              </a:lnSpc>
              <a:buAutoNum type="arabicPeriod"/>
            </a:pPr>
            <a:r>
              <a:rPr lang="en-US" sz="4200" spc="84" dirty="0">
                <a:solidFill>
                  <a:srgbClr val="000000"/>
                </a:solidFill>
                <a:latin typeface="Now"/>
              </a:rPr>
              <a:t>Write your agenda point</a:t>
            </a:r>
          </a:p>
          <a:p>
            <a:pPr marL="906780" lvl="1" indent="-453390" algn="l">
              <a:lnSpc>
                <a:spcPts val="8400"/>
              </a:lnSpc>
              <a:buAutoNum type="arabicPeriod"/>
            </a:pPr>
            <a:r>
              <a:rPr lang="en-US" sz="4200" spc="84" dirty="0">
                <a:solidFill>
                  <a:srgbClr val="000000"/>
                </a:solidFill>
                <a:latin typeface="Now"/>
              </a:rPr>
              <a:t>Write your agenda point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81600" y="532684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Gantt Chart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667000" y="1535665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200637"/>
              </p:ext>
            </p:extLst>
          </p:nvPr>
        </p:nvGraphicFramePr>
        <p:xfrm>
          <a:off x="2514600" y="1677561"/>
          <a:ext cx="12954000" cy="777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632606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Memfilter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hanya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baris yang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memiliki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lengkap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merged_data.dropna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(subset=['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kolom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start_date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dan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end_date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berdasarkan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tahun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start_date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pd.to_datetime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['year'], format='%Y')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end_date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start_date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 +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pd.DateOffset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(years=1)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Gantt Chart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px.timeline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x_start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start_date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x_end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end_date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y='Material',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color='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title='Gantt Chart of Waste Types and Energy Saved by Year',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labels={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start_date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'Start Date',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end_date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'End Date',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'Material': 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'Energy Saved (kWh)'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}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Menyesuaikan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sumbu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x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fig.update_xaxes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dtick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="M12",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tickformat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="%Y")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Gantt Chart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90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3105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35881-F857-6C13-5ECC-6BDB491FF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9" y="1279398"/>
            <a:ext cx="16594501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8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Word Cloud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143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Reviews.csv</a:t>
            </a:r>
            <a:endParaRPr lang="en-US" sz="2532" u="none" spc="50" dirty="0">
              <a:solidFill>
                <a:srgbClr val="171A59"/>
              </a:solidFill>
              <a:latin typeface="Now"/>
            </a:endParaRP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1848" y="1572999"/>
            <a:ext cx="5421088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08352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3105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30F98-4B61-9BCF-6D25-6F6B13B698AD}"/>
              </a:ext>
            </a:extLst>
          </p:cNvPr>
          <p:cNvSpPr txBox="1"/>
          <p:nvPr/>
        </p:nvSpPr>
        <p:spPr>
          <a:xfrm>
            <a:off x="7543800" y="953869"/>
            <a:ext cx="434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212" dirty="0">
                <a:solidFill>
                  <a:srgbClr val="000000"/>
                </a:solidFill>
                <a:latin typeface="Ovo"/>
              </a:rPr>
              <a:t>Dataset</a:t>
            </a:r>
          </a:p>
          <a:p>
            <a:endParaRPr lang="en-US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8F531255-B7F8-915C-E3B6-E736CC7DE90B}"/>
              </a:ext>
            </a:extLst>
          </p:cNvPr>
          <p:cNvSpPr/>
          <p:nvPr/>
        </p:nvSpPr>
        <p:spPr>
          <a:xfrm>
            <a:off x="2666999" y="19431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3B3EE0-9F98-3A66-6FC4-0D8DEF15C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32" y="2272439"/>
            <a:ext cx="12951047" cy="56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2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4800" y="32667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Importing Libraries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6202"/>
              </p:ext>
            </p:extLst>
          </p:nvPr>
        </p:nvGraphicFramePr>
        <p:xfrm>
          <a:off x="2514600" y="1677562"/>
          <a:ext cx="12954000" cy="448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448065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warnings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warnings.filterwarnings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("ignore")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numpy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as np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pandas as pd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from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os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import path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from PIL import Image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from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import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STOPWORDS,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ImageColorGenerator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matplotlib.pyplot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%matplotlib inline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food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("./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Reviews.csv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")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432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4800" y="32667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Text Visualization 1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94287"/>
              </p:ext>
            </p:extLst>
          </p:nvPr>
        </p:nvGraphicFramePr>
        <p:xfrm>
          <a:off x="2514600" y="1677562"/>
          <a:ext cx="12954000" cy="448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448065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Melakukan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tes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pada review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pertama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text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food.Text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print(text)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('./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font.ttf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').generate(text)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plt.imshow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interpolation='bilinear')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plt.axis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("off")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439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4800" y="32667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Text Visualization 1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6B592-8902-9587-DF81-9FF53F5DE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94162"/>
            <a:ext cx="12919368" cy="64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53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4800" y="32667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Text Visualization 2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131492"/>
              </p:ext>
            </p:extLst>
          </p:nvPr>
        </p:nvGraphicFramePr>
        <p:xfrm>
          <a:off x="2514600" y="1677562"/>
          <a:ext cx="12954000" cy="4480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448065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stopword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list: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stopwords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set(STOPWORDS)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stopwords.update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(["food", "was", "", "flavor", "flavors"])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image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stopwords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stopwords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background_color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="white").generate(text)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image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worldcloud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menggunakan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matplotlib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plt.imshow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interpolation='bilinear')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plt.axis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("off")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plt.savefig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("text2", format="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")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316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4800" y="32667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Text Visualization 2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96C44-AC1E-18D8-4A1F-6275A099F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04" y="1745996"/>
            <a:ext cx="13047528" cy="687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0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4800" y="32667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Text Visualization 3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67615"/>
              </p:ext>
            </p:extLst>
          </p:nvPr>
        </p:nvGraphicFramePr>
        <p:xfrm>
          <a:off x="2514600" y="1677562"/>
          <a:ext cx="12725400" cy="343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34371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Del1 = " ".join(review for review in food[food["Summary"]=="Delicious!"].Text)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mask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np.array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Image.open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("Del1.jpeg"))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wc_Del1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stopwords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stopwords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background_color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="white", mode="RGBA",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max_words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=1000, mask=mask).generate(Del1)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image_colors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ImageColorGenerator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(mask)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plt.figure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figsize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=[7,7])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plt.imshow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(wc_Del1.recolor(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color_func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image_colors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), interpolation="bilinear")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plt.axis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("off")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plt.savefig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("Del1_text.png", format="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")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65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467600" y="114300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Bar Plot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3399" y="1299099"/>
            <a:ext cx="1671498" cy="705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>
                <a:solidFill>
                  <a:srgbClr val="FCFCFC"/>
                </a:solidFill>
                <a:latin typeface="Ovo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E0016C-FCC6-4B8B-E6D3-B2EA8C1DC8F5}"/>
              </a:ext>
            </a:extLst>
          </p:cNvPr>
          <p:cNvSpPr txBox="1"/>
          <p:nvPr/>
        </p:nvSpPr>
        <p:spPr>
          <a:xfrm>
            <a:off x="7467600" y="2095500"/>
            <a:ext cx="10668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000" spc="-242" dirty="0">
                <a:solidFill>
                  <a:srgbClr val="171A59"/>
                </a:solidFill>
                <a:latin typeface="Ovo"/>
              </a:rPr>
              <a:t>Dataset: https://</a:t>
            </a:r>
            <a:r>
              <a:rPr lang="en-US" sz="4000" spc="-242" dirty="0" err="1">
                <a:solidFill>
                  <a:srgbClr val="171A59"/>
                </a:solidFill>
                <a:latin typeface="Ovo"/>
              </a:rPr>
              <a:t>www.kaggle.com</a:t>
            </a:r>
            <a:r>
              <a:rPr lang="en-US" sz="4000" spc="-242" dirty="0">
                <a:solidFill>
                  <a:srgbClr val="171A59"/>
                </a:solidFill>
                <a:latin typeface="Ovo"/>
              </a:rPr>
              <a:t>/datasets/</a:t>
            </a:r>
            <a:r>
              <a:rPr lang="en-US" sz="4000" spc="-242" dirty="0" err="1">
                <a:solidFill>
                  <a:srgbClr val="171A59"/>
                </a:solidFill>
                <a:latin typeface="Ovo"/>
              </a:rPr>
              <a:t>kingabzpro</a:t>
            </a:r>
            <a:r>
              <a:rPr lang="en-US" sz="4000" spc="-242" dirty="0">
                <a:solidFill>
                  <a:srgbClr val="171A59"/>
                </a:solidFill>
                <a:latin typeface="Ovo"/>
              </a:rPr>
              <a:t>/</a:t>
            </a:r>
            <a:r>
              <a:rPr lang="en-US" sz="4000" spc="-242" dirty="0" err="1">
                <a:solidFill>
                  <a:srgbClr val="171A59"/>
                </a:solidFill>
                <a:latin typeface="Ovo"/>
              </a:rPr>
              <a:t>singapore</a:t>
            </a:r>
            <a:r>
              <a:rPr lang="en-US" sz="4000" spc="-242" dirty="0">
                <a:solidFill>
                  <a:srgbClr val="171A59"/>
                </a:solidFill>
                <a:latin typeface="Ovo"/>
              </a:rPr>
              <a:t>-waste-management</a:t>
            </a:r>
          </a:p>
          <a:p>
            <a:endParaRPr lang="en-US" sz="9600" spc="-242" dirty="0">
              <a:solidFill>
                <a:srgbClr val="171A59"/>
              </a:solidFill>
              <a:latin typeface="Ovo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4800" y="32667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Text Visualization 3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DB6BC-98FC-40CD-886F-00BF95085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790700"/>
            <a:ext cx="12954000" cy="9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35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Gauge Chart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192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1848" y="1572999"/>
            <a:ext cx="5421088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5315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10200" y="32667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Gauge Chart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21933"/>
              </p:ext>
            </p:extLst>
          </p:nvPr>
        </p:nvGraphicFramePr>
        <p:xfrm>
          <a:off x="2514600" y="1677562"/>
          <a:ext cx="12725400" cy="804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34371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plotly.graph_objs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as go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pandas as pd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Membaca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file CSV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('./2003_2017_waste.csv')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Ambil data yang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dibutuhkan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gauge chart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Misalnya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kita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gauge chart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recycling rate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"Food" waste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tahun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2016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food_recycling_rate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 == 'Food') &amp;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['year'] == 2016)]['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recycling_rate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'].values[0]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gauge chart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go.Figure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go.Indicator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mode =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gauge+number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value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food_recycling_rate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 = {'text': "Recycling Rate of Food Waste (2016)"},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gauge = {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'axis': {'range': [0, 1]},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'bar': {'color':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darkblue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"},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'steps': [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    {'range': [0, 0.2], 'color': "red"},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    {'range': [0.2, 0.4], 'color': "orange"},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    {'range': [0.4, 0.6], 'color': "yellow"},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    {'range': [0.6, 0.8], 'color':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lightgreen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"},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    {'range': [0.8, 1], 'color': "green"}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]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}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853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32974-7793-F8AA-ECC3-B313633F1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57300"/>
            <a:ext cx="1363713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74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Bubble Chart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1095" y="807980"/>
            <a:ext cx="5732261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29026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10200" y="32667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Bubble Chart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9540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307576"/>
              </p:ext>
            </p:extLst>
          </p:nvPr>
        </p:nvGraphicFramePr>
        <p:xfrm>
          <a:off x="2514600" y="1677562"/>
          <a:ext cx="127254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343718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bubble chart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px.scatter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x='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y='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total_waste_recycled_tonne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size='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color='Material',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hover_name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='Material',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title='Bubble Chart of Waste Types',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labels={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'Total Waste Generated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total_waste_recycled_tonne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'Total Waste Recycled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tonne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'Energy Saved (kWh)'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size_max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=60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bubble chart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963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36D6B-3FF4-0F30-536C-D28E9A2AA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9" y="1104900"/>
            <a:ext cx="16594501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37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Correlation Matrix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1095" y="807980"/>
            <a:ext cx="5732261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93780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4800" y="381676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Correlation Matrix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7254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71869"/>
              </p:ext>
            </p:extLst>
          </p:nvPr>
        </p:nvGraphicFramePr>
        <p:xfrm>
          <a:off x="2514600" y="1677562"/>
          <a:ext cx="12725400" cy="245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24512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Grafik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merged_data.select_dtypes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(include=['int64', 'float64'])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Plot Heatmap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Waste Management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ax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sns.heatmap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merged_data.corr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annot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=True)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plt.title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("Correlation Matrix of Total Wasted and Saved Energy")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114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EE63-7098-D6D5-B3E4-4D9AE3E5C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13944600" cy="91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3472"/>
            <a:ext cx="18949695" cy="10693944"/>
          </a:xfrm>
          <a:custGeom>
            <a:avLst/>
            <a:gdLst/>
            <a:ahLst/>
            <a:cxnLst/>
            <a:rect l="l" t="t" r="r" b="b"/>
            <a:pathLst>
              <a:path w="18949695" h="10693944">
                <a:moveTo>
                  <a:pt x="0" y="0"/>
                </a:moveTo>
                <a:lnTo>
                  <a:pt x="18949695" y="0"/>
                </a:lnTo>
                <a:lnTo>
                  <a:pt x="18949695" y="10693944"/>
                </a:lnTo>
                <a:lnTo>
                  <a:pt x="0" y="1069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3378847" y="2847123"/>
            <a:ext cx="12039600" cy="76200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303147" y="1666021"/>
            <a:ext cx="8115300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Bar Plot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691756"/>
            <a:ext cx="193405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CFCFC"/>
                </a:solidFill>
                <a:latin typeface="Canva Sans Bold"/>
              </a:rPr>
              <a:t>......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7EAB89-B09C-DFA2-01CF-9EFF837DE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12504"/>
              </p:ext>
            </p:extLst>
          </p:nvPr>
        </p:nvGraphicFramePr>
        <p:xfrm>
          <a:off x="3378847" y="3283658"/>
          <a:ext cx="12192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007744440"/>
                    </a:ext>
                  </a:extLst>
                </a:gridCol>
              </a:tblGrid>
              <a:tr h="6409283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Percobaan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Visualisasai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Data 1</a:t>
                      </a:r>
                    </a:p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matplotlib.pyplot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as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import seaborn as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sns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plt.figure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figsize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=(14, 8))</a:t>
                      </a: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sns.barplot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(data=data, x='year', y='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', hue='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plt.title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('Total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Sampah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Dihasilkan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Setiap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Tahun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Berbagai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Sampah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plt.xlabel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Tahun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plt.ylabel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('Total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Sampah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Dihasilkan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(Ton)')</a:t>
                      </a: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plt.legend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(title='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Sampah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bbox_to_anchor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=(1.05, 1), loc='upper left')</a:t>
                      </a: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plt.xticks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(rotation=45)</a:t>
                      </a: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plt.savefig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VisualisasiData.png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pPr algn="l"/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plt.close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881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55532" y="1899297"/>
            <a:ext cx="975442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Bullet Graph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475" y="4906474"/>
            <a:ext cx="9754421" cy="241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lvl="2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1095" y="807980"/>
            <a:ext cx="5732261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153508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319052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Bullet Graph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485900"/>
            <a:ext cx="127254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56453"/>
              </p:ext>
            </p:extLst>
          </p:nvPr>
        </p:nvGraphicFramePr>
        <p:xfrm>
          <a:off x="2514600" y="1677562"/>
          <a:ext cx="12725400" cy="1011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24512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plotly.graph_objs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as go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import pandas as pd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Membaca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file CSV</a:t>
                      </a: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('2003_2017_waste.csv')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Ambil data yang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dibutuhkan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bullet graph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Misalnya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kita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bullet graph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recycling rate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"Food" waste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tahun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2016</a:t>
                      </a: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food_recycling_rate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'] == 'Food') &amp;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['year'] == 2016)]['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recycling_rate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'].values[0]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bullet graph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go.Figure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go.Indicator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mode = 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number+gauge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",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value =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food_recycling_rate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title = {'text': "Recycling Rate of Food Waste (2016)"},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domain = {'x': [0, 1], 'y': [0, 1]},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gauge = {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'shape': "bullet",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'axis': {'range': [0, 1]},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'bar': {'color': 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darkblue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"},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'steps': [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    {'range': [0, 0.2], 'color': "red"},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    {'range': [0.2, 0.4], 'color': "orange"},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    {'range': [0.4, 0.6], 'color': "yellow"},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    {'range': [0.6, 0.8], 'color': 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lightgreen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"},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    {'range': [0.8, 1], 'color': "green"}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],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'threshold': {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    'line': {'color': "black", 'width': 2},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    'thickness': 0.75,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    'value':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food_recycling_rate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}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}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Menambahkan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anotasi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sebagai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pengganti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legend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annotations = [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(x=0.5, y=-0.15,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showarrow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=False, text='Red: 0-0.2'),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(x=0.5, y=-0.2,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showarrow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=False, text='Orange: 0.2-0.4'),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(x=0.5, y=-0.25,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showarrow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=False, text='Yellow: 0.4-0.6'),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(x=0.5, y=-0.3,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showarrow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=False, text='Light Green: 0.6-0.8'),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(x=0.5, y=-0.35,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showarrow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=False, text='Green: 0.8-1')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fig.update_layout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(annotations=annotations)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355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5A2F0-3A0F-F80D-505B-E79319041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16" y="1485900"/>
            <a:ext cx="1106456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88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55532" y="1899297"/>
            <a:ext cx="975442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Horizontal Graph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095" y="807980"/>
            <a:ext cx="5732261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15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D7FF01A-A557-32A6-FDFF-7E11BFCC3AD2}"/>
              </a:ext>
            </a:extLst>
          </p:cNvPr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3822058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24400" y="75501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Horizontal Graph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205971"/>
            <a:ext cx="127254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182805"/>
              </p:ext>
            </p:extLst>
          </p:nvPr>
        </p:nvGraphicFramePr>
        <p:xfrm>
          <a:off x="2514600" y="1453823"/>
          <a:ext cx="12725400" cy="1267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24512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Horizontal Bar Chart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setiap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material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go.Figure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Mendapatkan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jumlah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total material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menentukan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proporsi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y</a:t>
                      </a: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num_materials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Margin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memastikan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indikator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memiliki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ruang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cukup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margin = 0.05</a:t>
                      </a: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height_per_indicator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= (1 - margin * 2) /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num_materials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row in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merged_data_filtered.iterrows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():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fig.add_trace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go.Bar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x=[row['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']],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y=[row['Material']],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orientation='h',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name=row['Material'],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#marker=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(color='blue')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))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Menambahkan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langkah-langkah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threshold dan bar di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bawah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batang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row in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merged_data_filtered.iterrows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():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fig.add_shape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type='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rect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x0=0, x1=10000, y0=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- 0.4, y1=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+ 0.4,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fillcolor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lightgray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', line=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(width=0)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fig.add_shape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type='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rect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x0=10000, x1=20000, y0=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- 0.4, y1=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+ 0.4,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fillcolor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='gray', line=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(width=0)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fig.add_shape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type='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rect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x0=20000, x1=50000, y0=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- 0.4, y1=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+ 0.4,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fillcolor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darkgray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', line=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(width=0)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fig.add_shape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type='line',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x0=30000, x1=30000, y0=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- 0.4, y1=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+ 0.4,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line=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(color='red', width=2)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)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Menambahkan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judul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plot dan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mengatur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letaknya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fig.update_layout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title={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'text': "Horizontal Graph of Total Waste and Saved Energy",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'y': 0.95,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'x': 0.5,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xanchor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': 'center',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yanchor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': 'top'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},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xaxis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(title='Energy Saved (kWh)'),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yaxis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(title='Material'),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barmode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='stack',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height=800,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   margin={'t': 100, 'b': 20, 'l': 20, 'r': 20}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463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F8A55-54D8-AFFF-90F8-9A9ED643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8" y="0"/>
            <a:ext cx="16462524" cy="1413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97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55532" y="1899297"/>
            <a:ext cx="975442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Radar Chart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095" y="807980"/>
            <a:ext cx="5732261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16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D7FF01A-A557-32A6-FDFF-7E11BFCC3AD2}"/>
              </a:ext>
            </a:extLst>
          </p:cNvPr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3477815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67400" y="75501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Radar Chart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205971"/>
            <a:ext cx="127254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350045"/>
              </p:ext>
            </p:extLst>
          </p:nvPr>
        </p:nvGraphicFramePr>
        <p:xfrm>
          <a:off x="2514600" y="1453823"/>
          <a:ext cx="12725400" cy="886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24512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Radar Chart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setiap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material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go.Figure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fig.add_trace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go.Scatterpolar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r=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theta=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['Material'],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fill='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toself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name='Energy Saved (kWh)',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marker=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(color='blue')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Menambahkan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judul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plot dan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mengatur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letaknya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fig.update_layout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title={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'text': "Radar Chart of Total Waste and Saved Energy",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'y': 0.95,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'x': 0.5,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xanchor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'center',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yanchor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'top'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polar=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radialaxis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    visible=True,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    range=[0, max(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'])]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),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showlegend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=True,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height=800,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margin={'t': 100, 'b': 20, 'l': 20, 'r': 20}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221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DE52A-F176-DA24-D28E-6E05389F7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2" y="2019300"/>
            <a:ext cx="15825216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55532" y="1899297"/>
            <a:ext cx="975442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Pie Chart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095" y="807980"/>
            <a:ext cx="5732261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17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D7FF01A-A557-32A6-FDFF-7E11BFCC3AD2}"/>
              </a:ext>
            </a:extLst>
          </p:cNvPr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312434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3472"/>
            <a:ext cx="18949695" cy="10693944"/>
          </a:xfrm>
          <a:custGeom>
            <a:avLst/>
            <a:gdLst/>
            <a:ahLst/>
            <a:cxnLst/>
            <a:rect l="l" t="t" r="r" b="b"/>
            <a:pathLst>
              <a:path w="18949695" h="10693944">
                <a:moveTo>
                  <a:pt x="0" y="0"/>
                </a:moveTo>
                <a:lnTo>
                  <a:pt x="18949695" y="0"/>
                </a:lnTo>
                <a:lnTo>
                  <a:pt x="18949695" y="10693944"/>
                </a:lnTo>
                <a:lnTo>
                  <a:pt x="0" y="1069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691756"/>
            <a:ext cx="193405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CFCFC"/>
                </a:solidFill>
                <a:latin typeface="Canva Sans Bold"/>
              </a:rPr>
              <a:t>......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FE3300-E75A-AE7D-4AC1-B45B85909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127193"/>
            <a:ext cx="16546587" cy="80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66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77000" y="75501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Pie Chart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205971"/>
            <a:ext cx="127254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1453823"/>
          <a:ext cx="12725400" cy="886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24512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Radar Chart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setiap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material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go.Figure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fig.add_trace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go.Scatterpolar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r=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theta=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['Material'],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fill='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toself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name='Energy Saved (kWh)',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marker=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(color='blue')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Menambahkan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judul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plot dan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mengatur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letaknya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fig.update_layout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title={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'text': "Radar Chart of Total Waste and Saved Energy",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'y': 0.95,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'x': 0.5,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xanchor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'center',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yanchor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': 'top'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},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polar=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radialaxis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    visible=True,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    range=[0, max(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'])]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    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),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showlegend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=True,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height=800,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 margin={'t': 100, 'b': 20, 'l': 20, 'r': 20}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83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5C77B-EC14-C4D2-7FCA-FF884D068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9" y="1307482"/>
            <a:ext cx="15647302" cy="96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98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55532" y="1899297"/>
            <a:ext cx="975442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Violin Plot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095" y="807980"/>
            <a:ext cx="5732261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18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D7FF01A-A557-32A6-FDFF-7E11BFCC3AD2}"/>
              </a:ext>
            </a:extLst>
          </p:cNvPr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3597624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77000" y="75501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Violin Plot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205971"/>
            <a:ext cx="127254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656915"/>
              </p:ext>
            </p:extLst>
          </p:nvPr>
        </p:nvGraphicFramePr>
        <p:xfrm>
          <a:off x="2514600" y="1453823"/>
          <a:ext cx="12725400" cy="1216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24512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pandas as pd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seaborn as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sns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matplotlib.pyplot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Membaca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file CSV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('2003_2017_waste.csv')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waste_energy_stat.csv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skiprows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=2)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beberapa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baris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pertama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setiap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waste_data.head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energy_data.head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Mengatur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Transpose the data and reset the index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energy_data.T.reset_index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energy_data.columns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energy_data.iloc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[0]  # Set the first row as the header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energy_data.drop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energy_data.index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[0])  # Drop the first row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energy_data.rename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(columns={2: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3: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crude_oil_saved_barrels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'})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Rename the columns for better understanding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energy_data.columns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'Plastic', 'Glass', 'Ferrous Metal']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Convert energy and oil saved columns to numeric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['Plastic'].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str.extract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('(\d+\.?\d*)').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astype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(float)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crude_oil_saved_barrels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['Plastic'].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str.extract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('(\d+\.?\d*)').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astype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(float)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Keep only the relevant columns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[['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crude_oil_saved_barrels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']]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setelah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diatur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energy_data.head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Menggabungkan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kedua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berdasarkan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limbah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pd.merge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, on='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how='left')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gabungan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merged_data.head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())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visualisasi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violin plot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plt.figure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figsize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=(14, 7))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sns.violinplot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(x='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y='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recycling_rate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', data=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merged_data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plt.title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('Violin Plot of Recycling Rate by Waste Type')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plt.xticks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(rotation=45)</a:t>
                      </a:r>
                    </a:p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090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6999E-6E90-A53E-CCEF-0EFC39B2D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30" y="892920"/>
            <a:ext cx="15942739" cy="104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76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55532" y="1899297"/>
            <a:ext cx="975442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Histogram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1095" y="807980"/>
            <a:ext cx="5732261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19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D7FF01A-A557-32A6-FDFF-7E11BFCC3AD2}"/>
              </a:ext>
            </a:extLst>
          </p:cNvPr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3148508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77000" y="75501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Histogram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205971"/>
            <a:ext cx="127254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675983"/>
              </p:ext>
            </p:extLst>
          </p:nvPr>
        </p:nvGraphicFramePr>
        <p:xfrm>
          <a:off x="2514600" y="1453823"/>
          <a:ext cx="12725400" cy="819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2451225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# Import library yang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diperlukan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import seaborn as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sns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matplotlib.pyplot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as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Membaca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file CSV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('2003_2017_waste.csv')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energy_data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waste_energy_stat.csv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skiprows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=2)</a:t>
                      </a: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beberapa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baris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pertama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setiap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data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waste_data.head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())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energy_data.head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())</a:t>
                      </a: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histogram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waste_disposed_of_tonne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plt.figure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figsize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=(10, 6))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sns.histplot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waste_data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waste_disposed_of_tonne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'], bins=10,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kde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=True)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plt.title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('Histogram of Waste Disposed (in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tonnes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)')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plt.xlabel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('Waste Disposed (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tonnes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)')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plt.ylabel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('Frequency')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26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A62DE-4345-960D-E75A-616D3EEC8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6" y="852236"/>
            <a:ext cx="16477848" cy="105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55532" y="1899297"/>
            <a:ext cx="975442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Funnel Chart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42845" y="647700"/>
            <a:ext cx="6734105" cy="699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 dirty="0">
                <a:solidFill>
                  <a:srgbClr val="FCFCFC"/>
                </a:solidFill>
                <a:latin typeface="Ovo"/>
              </a:rPr>
              <a:t>20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D7FF01A-A557-32A6-FDFF-7E11BFCC3AD2}"/>
              </a:ext>
            </a:extLst>
          </p:cNvPr>
          <p:cNvSpPr txBox="1"/>
          <p:nvPr/>
        </p:nvSpPr>
        <p:spPr>
          <a:xfrm>
            <a:off x="7924475" y="4906474"/>
            <a:ext cx="9754421" cy="289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Dataset: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('2003_2017_waste.csv')</a:t>
            </a:r>
          </a:p>
          <a:p>
            <a:pPr marL="1371600" lvl="2" indent="-457200">
              <a:lnSpc>
                <a:spcPts val="37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energy_data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 = 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pd.read_csv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('</a:t>
            </a:r>
            <a:r>
              <a:rPr lang="en-US" sz="2532" u="none" spc="50" dirty="0" err="1">
                <a:solidFill>
                  <a:srgbClr val="171A59"/>
                </a:solidFill>
                <a:latin typeface="Now"/>
              </a:rPr>
              <a:t>waste_energy_stat.csv</a:t>
            </a:r>
            <a:r>
              <a:rPr lang="en-US" sz="2532" u="none" spc="50" dirty="0">
                <a:solidFill>
                  <a:srgbClr val="171A59"/>
                </a:solidFill>
                <a:latin typeface="Now"/>
              </a:rPr>
              <a:t>’)</a:t>
            </a:r>
          </a:p>
          <a:p>
            <a:pPr lvl="1">
              <a:lnSpc>
                <a:spcPts val="3799"/>
              </a:lnSpc>
              <a:spcBef>
                <a:spcPct val="0"/>
              </a:spcBef>
            </a:pPr>
            <a:endParaRPr lang="en-US" sz="2532" u="none" spc="50" dirty="0">
              <a:solidFill>
                <a:srgbClr val="171A59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2027299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67400" y="75501"/>
            <a:ext cx="138684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Funnel Chart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>
            <a:off x="2514600" y="1205971"/>
            <a:ext cx="12725400" cy="28758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606682"/>
              </p:ext>
            </p:extLst>
          </p:nvPr>
        </p:nvGraphicFramePr>
        <p:xfrm>
          <a:off x="2514600" y="1453823"/>
          <a:ext cx="12725400" cy="606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54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2451225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Memfilter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hanya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baris yang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memiliki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lengkap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merged_data.dropna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(subset=['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Membuat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funnel chart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fig =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px.funnel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merged_data_filtered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  x='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  y='Material',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  title='Funnel Chart of Energy Saved by Material',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  labels={'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Energy_Saved_kWh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': 'Energy Saved (kWh)', 'Material': 'Material'}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Menampilkan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funnel chart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fig.show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77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784" cy="10439400"/>
            <a:chOff x="0" y="0"/>
            <a:chExt cx="1860684" cy="274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0684" cy="2749472"/>
            </a:xfrm>
            <a:custGeom>
              <a:avLst/>
              <a:gdLst/>
              <a:ahLst/>
              <a:cxnLst/>
              <a:rect l="l" t="t" r="r" b="b"/>
              <a:pathLst>
                <a:path w="1860684" h="2749472">
                  <a:moveTo>
                    <a:pt x="0" y="0"/>
                  </a:moveTo>
                  <a:lnTo>
                    <a:pt x="1860684" y="0"/>
                  </a:lnTo>
                  <a:lnTo>
                    <a:pt x="1860684" y="2749472"/>
                  </a:lnTo>
                  <a:lnTo>
                    <a:pt x="0" y="274947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0684" cy="2787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711" y="0"/>
            <a:ext cx="6952890" cy="10287000"/>
            <a:chOff x="0" y="0"/>
            <a:chExt cx="18312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1214" cy="2709333"/>
            </a:xfrm>
            <a:custGeom>
              <a:avLst/>
              <a:gdLst/>
              <a:ahLst/>
              <a:cxnLst/>
              <a:rect l="l" t="t" r="r" b="b"/>
              <a:pathLst>
                <a:path w="1831214" h="2709333">
                  <a:moveTo>
                    <a:pt x="0" y="0"/>
                  </a:moveTo>
                  <a:lnTo>
                    <a:pt x="1831214" y="0"/>
                  </a:lnTo>
                  <a:lnTo>
                    <a:pt x="18312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BECF95">
                    <a:alpha val="100000"/>
                  </a:srgbClr>
                </a:gs>
                <a:gs pos="100000">
                  <a:srgbClr val="113D65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312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884" y="-482130"/>
            <a:ext cx="6972063" cy="10769130"/>
            <a:chOff x="0" y="0"/>
            <a:chExt cx="2192020" cy="3385820"/>
          </a:xfrm>
        </p:grpSpPr>
        <p:sp>
          <p:nvSpPr>
            <p:cNvPr id="9" name="Freeform 9"/>
            <p:cNvSpPr/>
            <p:nvPr/>
          </p:nvSpPr>
          <p:spPr>
            <a:xfrm>
              <a:off x="1270" y="0"/>
              <a:ext cx="2194560" cy="3388360"/>
            </a:xfrm>
            <a:custGeom>
              <a:avLst/>
              <a:gdLst/>
              <a:ahLst/>
              <a:cxnLst/>
              <a:rect l="l" t="t" r="r" b="b"/>
              <a:pathLst>
                <a:path w="2194560" h="33883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-87814" r="-8781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8379" y="3382002"/>
            <a:ext cx="9754421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39"/>
              </a:lnSpc>
              <a:spcBef>
                <a:spcPct val="0"/>
              </a:spcBef>
            </a:pPr>
            <a:r>
              <a:rPr lang="en-US" sz="9699" spc="-242" dirty="0">
                <a:solidFill>
                  <a:srgbClr val="171A59"/>
                </a:solidFill>
                <a:latin typeface="Ovo"/>
              </a:rPr>
              <a:t>Line Plot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43800" y="5187696"/>
            <a:ext cx="9754421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spc="-242" dirty="0">
                <a:solidFill>
                  <a:srgbClr val="171A59"/>
                </a:solidFill>
                <a:latin typeface="Ovo"/>
              </a:rPr>
              <a:t>Dataset:       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2800" spc="-242" dirty="0">
                <a:solidFill>
                  <a:srgbClr val="171A59"/>
                </a:solidFill>
                <a:latin typeface="Ovo"/>
              </a:rPr>
              <a:t>https: //</a:t>
            </a:r>
            <a:r>
              <a:rPr lang="en-US" sz="2800" spc="-242" dirty="0" err="1">
                <a:solidFill>
                  <a:srgbClr val="171A59"/>
                </a:solidFill>
                <a:latin typeface="Ovo"/>
              </a:rPr>
              <a:t>www.kaggle.com</a:t>
            </a:r>
            <a:r>
              <a:rPr lang="en-US" sz="2800" spc="-242" dirty="0">
                <a:solidFill>
                  <a:srgbClr val="171A59"/>
                </a:solidFill>
                <a:latin typeface="Ovo"/>
              </a:rPr>
              <a:t>/datasets/</a:t>
            </a:r>
            <a:r>
              <a:rPr lang="en-US" sz="2800" spc="-242" dirty="0" err="1">
                <a:solidFill>
                  <a:srgbClr val="171A59"/>
                </a:solidFill>
                <a:latin typeface="Ovo"/>
              </a:rPr>
              <a:t>kingabzpro</a:t>
            </a:r>
            <a:r>
              <a:rPr lang="en-US" sz="2800" spc="-242" dirty="0">
                <a:solidFill>
                  <a:srgbClr val="171A59"/>
                </a:solidFill>
                <a:latin typeface="Ovo"/>
              </a:rPr>
              <a:t>/</a:t>
            </a:r>
            <a:r>
              <a:rPr lang="en-US" sz="2800" spc="-242" dirty="0" err="1">
                <a:solidFill>
                  <a:srgbClr val="171A59"/>
                </a:solidFill>
                <a:latin typeface="Ovo"/>
              </a:rPr>
              <a:t>singapore</a:t>
            </a:r>
            <a:r>
              <a:rPr lang="en-US" sz="2800" spc="-242" dirty="0">
                <a:solidFill>
                  <a:srgbClr val="171A59"/>
                </a:solidFill>
                <a:latin typeface="Ovo"/>
              </a:rPr>
              <a:t>-waste-management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25523" y="1299099"/>
            <a:ext cx="2627250" cy="7050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41"/>
              </a:lnSpc>
            </a:pPr>
            <a:r>
              <a:rPr lang="en-US" sz="41101" spc="-1027">
                <a:solidFill>
                  <a:srgbClr val="FCFCFC"/>
                </a:solidFill>
                <a:latin typeface="Ovo"/>
              </a:rPr>
              <a:t>2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F586-CD5A-7F45-AA21-18EEC8EFD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95655"/>
            <a:ext cx="169164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5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29749" y="4366205"/>
            <a:ext cx="6642633" cy="0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256974" y="2713866"/>
            <a:ext cx="5771609" cy="4976444"/>
            <a:chOff x="0" y="0"/>
            <a:chExt cx="894173" cy="7709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4173" cy="770981"/>
            </a:xfrm>
            <a:custGeom>
              <a:avLst/>
              <a:gdLst/>
              <a:ahLst/>
              <a:cxnLst/>
              <a:rect l="l" t="t" r="r" b="b"/>
              <a:pathLst>
                <a:path w="894173" h="770981">
                  <a:moveTo>
                    <a:pt x="0" y="0"/>
                  </a:moveTo>
                  <a:lnTo>
                    <a:pt x="894173" y="0"/>
                  </a:lnTo>
                  <a:lnTo>
                    <a:pt x="894173" y="770981"/>
                  </a:lnTo>
                  <a:lnTo>
                    <a:pt x="0" y="7709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/>
          <p:cNvSpPr/>
          <p:nvPr/>
        </p:nvSpPr>
        <p:spPr>
          <a:xfrm>
            <a:off x="0" y="626638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329749" y="2710991"/>
            <a:ext cx="6642633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Title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9749" y="4804355"/>
            <a:ext cx="6642633" cy="288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5"/>
              </a:lnSpc>
            </a:pPr>
            <a:r>
              <a:rPr lang="en-US" sz="2353" spc="47">
                <a:solidFill>
                  <a:srgbClr val="000000"/>
                </a:solidFill>
                <a:latin typeface="Now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pic>
        <p:nvPicPr>
          <p:cNvPr id="9" name="Graphic 8" descr="Image">
            <a:extLst>
              <a:ext uri="{FF2B5EF4-FFF2-40B4-BE49-F238E27FC236}">
                <a16:creationId xmlns:a16="http://schemas.microsoft.com/office/drawing/2014/main" id="{A7451C04-54BA-EDBD-1C06-E03735F0E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6975" y="2257696"/>
            <a:ext cx="5771608" cy="577160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800000" flipH="1">
            <a:off x="-1255214" y="-1232776"/>
            <a:ext cx="12410376" cy="7003589"/>
          </a:xfrm>
          <a:custGeom>
            <a:avLst/>
            <a:gdLst/>
            <a:ahLst/>
            <a:cxnLst/>
            <a:rect l="l" t="t" r="r" b="b"/>
            <a:pathLst>
              <a:path w="12410376" h="7003589">
                <a:moveTo>
                  <a:pt x="12410376" y="0"/>
                </a:moveTo>
                <a:lnTo>
                  <a:pt x="0" y="0"/>
                </a:lnTo>
                <a:lnTo>
                  <a:pt x="0" y="7003589"/>
                </a:lnTo>
                <a:lnTo>
                  <a:pt x="12410376" y="7003589"/>
                </a:lnTo>
                <a:lnTo>
                  <a:pt x="124103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29308" y="-268150"/>
            <a:ext cx="7158692" cy="364216"/>
            <a:chOff x="0" y="0"/>
            <a:chExt cx="1885417" cy="959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85417" cy="95925"/>
            </a:xfrm>
            <a:custGeom>
              <a:avLst/>
              <a:gdLst/>
              <a:ahLst/>
              <a:cxnLst/>
              <a:rect l="l" t="t" r="r" b="b"/>
              <a:pathLst>
                <a:path w="1885417" h="95925">
                  <a:moveTo>
                    <a:pt x="0" y="0"/>
                  </a:moveTo>
                  <a:lnTo>
                    <a:pt x="1885417" y="0"/>
                  </a:lnTo>
                  <a:lnTo>
                    <a:pt x="1885417" y="95925"/>
                  </a:lnTo>
                  <a:lnTo>
                    <a:pt x="0" y="9592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85417" cy="13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03824" y="5745851"/>
            <a:ext cx="693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Open Sans Bold"/>
              </a:rPr>
              <a:t>Waste Bank Management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D0972F-28D8-4C4A-ADEA-C0E38634C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8" y="1618313"/>
            <a:ext cx="5105400" cy="510540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48D3C1D7-95DF-4829-7920-E6B1ACAB54B6}"/>
              </a:ext>
            </a:extLst>
          </p:cNvPr>
          <p:cNvSpPr txBox="1"/>
          <p:nvPr/>
        </p:nvSpPr>
        <p:spPr>
          <a:xfrm>
            <a:off x="11097777" y="6857557"/>
            <a:ext cx="5486399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4800" spc="-212" dirty="0">
                <a:solidFill>
                  <a:srgbClr val="000000"/>
                </a:solidFill>
                <a:latin typeface="Ovo"/>
                <a:hlinkClick r:id="rId5"/>
              </a:rPr>
              <a:t>Bit.ly/</a:t>
            </a:r>
            <a:r>
              <a:rPr lang="en-US" sz="4800" spc="-212" dirty="0" err="1">
                <a:solidFill>
                  <a:srgbClr val="000000"/>
                </a:solidFill>
                <a:latin typeface="Ovo"/>
                <a:hlinkClick r:id="rId5"/>
              </a:rPr>
              <a:t>WasteBankApp</a:t>
            </a:r>
            <a:r>
              <a:rPr lang="en-US" sz="4800" spc="-212" dirty="0">
                <a:solidFill>
                  <a:srgbClr val="000000"/>
                </a:solidFill>
                <a:latin typeface="Ovo"/>
                <a:hlinkClick r:id="rId5"/>
              </a:rPr>
              <a:t>  </a:t>
            </a:r>
            <a:endParaRPr lang="en-US" sz="4800" spc="-212" dirty="0">
              <a:solidFill>
                <a:srgbClr val="000000"/>
              </a:solidFill>
              <a:latin typeface="Ov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41441"/>
            <a:ext cx="6642633" cy="0"/>
          </a:xfrm>
          <a:prstGeom prst="line">
            <a:avLst/>
          </a:prstGeom>
          <a:ln w="161925" cap="flat">
            <a:solidFill>
              <a:srgbClr val="113D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6642633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Landing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07611"/>
            <a:ext cx="6642632" cy="252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95"/>
              </a:lnSpc>
            </a:pPr>
            <a:r>
              <a:rPr lang="en-ID" sz="2400" dirty="0"/>
              <a:t>Welcome to the Waste Bank Management App, a cutting-edge solution designed to promote sustainable waste management practices. Our app is dedicated to creating a greener and cleaner environment by enabling efficient waste collection and management.</a:t>
            </a:r>
            <a:endParaRPr lang="en-US" sz="2353" spc="47" dirty="0">
              <a:solidFill>
                <a:srgbClr val="000000"/>
              </a:solidFill>
              <a:latin typeface="No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6DF5EB-0BB9-DBAD-6295-9D819C9D8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066" y="1143000"/>
            <a:ext cx="6973200" cy="4356685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84D9866-C430-8C71-626E-14B3E6489B2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00200" y="6646795"/>
            <a:ext cx="11734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streamline waste management processes and encourage eco-friendly practices among communities.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Users: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app serves both administrators who manage the waste bank and customers who contribute to waste disposal.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User-friendly interface, robust admin controls, customer engagement, and analytics integration for data-driven decisions. </a:t>
            </a:r>
          </a:p>
        </p:txBody>
      </p:sp>
    </p:spTree>
    <p:extLst>
      <p:ext uri="{BB962C8B-B14F-4D97-AF65-F5344CB8AC3E}">
        <p14:creationId xmlns:p14="http://schemas.microsoft.com/office/powerpoint/2010/main" val="130101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051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10800" y="3136362"/>
            <a:ext cx="2514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400" b="1" dirty="0"/>
              <a:t>Username </a:t>
            </a:r>
            <a:r>
              <a:rPr lang="en-ID" sz="2400" dirty="0"/>
              <a:t>: admin</a:t>
            </a:r>
          </a:p>
          <a:p>
            <a:pPr algn="just"/>
            <a:r>
              <a:rPr lang="en-ID" sz="2400" b="1" dirty="0"/>
              <a:t>Password  </a:t>
            </a:r>
            <a:r>
              <a:rPr lang="en-ID" sz="2400" dirty="0"/>
              <a:t>: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6DBBF-0966-E156-715C-CB1A6BCDB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87377"/>
            <a:ext cx="6972300" cy="4356123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254F22D6-CB5A-73C2-7151-7C533EDDD3DB}"/>
              </a:ext>
            </a:extLst>
          </p:cNvPr>
          <p:cNvSpPr txBox="1"/>
          <p:nvPr/>
        </p:nvSpPr>
        <p:spPr>
          <a:xfrm>
            <a:off x="9982200" y="1904721"/>
            <a:ext cx="65151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400" b="1" dirty="0"/>
              <a:t>You can access the admin management system using the following username and password. 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81A4242F-7AF7-E16D-B4F3-A99D22A94464}"/>
              </a:ext>
            </a:extLst>
          </p:cNvPr>
          <p:cNvSpPr txBox="1"/>
          <p:nvPr/>
        </p:nvSpPr>
        <p:spPr>
          <a:xfrm>
            <a:off x="1420212" y="5669816"/>
            <a:ext cx="6760777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400" dirty="0"/>
              <a:t>Users with administrative privileges allows to manage the app, oversee operations, and access advanced features. The system includes features such as :</a:t>
            </a:r>
          </a:p>
          <a:p>
            <a:pPr marL="914400" lvl="1" indent="-457200" algn="just">
              <a:buAutoNum type="arabicPeriod"/>
            </a:pPr>
            <a:r>
              <a:rPr lang="en-ID" sz="2400" dirty="0"/>
              <a:t>Customer Registration</a:t>
            </a:r>
          </a:p>
          <a:p>
            <a:pPr marL="914400" lvl="1" indent="-457200" algn="just">
              <a:buAutoNum type="arabicPeriod"/>
            </a:pPr>
            <a:r>
              <a:rPr lang="en-ID" sz="2400" dirty="0"/>
              <a:t>Dashboard</a:t>
            </a:r>
          </a:p>
          <a:p>
            <a:pPr marL="914400" lvl="1" indent="-457200" algn="just">
              <a:buAutoNum type="arabicPeriod"/>
            </a:pPr>
            <a:r>
              <a:rPr lang="en-ID" sz="2400" dirty="0"/>
              <a:t>Update Data</a:t>
            </a:r>
          </a:p>
          <a:p>
            <a:pPr marL="914400" lvl="1" indent="-457200" algn="just">
              <a:buAutoNum type="arabicPeriod"/>
            </a:pPr>
            <a:r>
              <a:rPr lang="en-ID" sz="2400" dirty="0"/>
              <a:t>Savings withdrawal</a:t>
            </a:r>
          </a:p>
          <a:p>
            <a:pPr marL="914400" lvl="1" indent="-457200" algn="just">
              <a:buAutoNum type="arabicPeriod"/>
            </a:pPr>
            <a:r>
              <a:rPr lang="en-ID" sz="2400" dirty="0"/>
              <a:t>Report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5061FA5-6835-E561-70AB-FCBB8C99B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150" y="5143500"/>
            <a:ext cx="6973200" cy="43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051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3241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051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158248" y="2788805"/>
            <a:ext cx="25146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400" b="1" dirty="0"/>
              <a:t>Password  </a:t>
            </a:r>
            <a:r>
              <a:rPr lang="en-ID" sz="2400" dirty="0"/>
              <a:t>: XYZ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254F22D6-CB5A-73C2-7151-7C533EDDD3DB}"/>
              </a:ext>
            </a:extLst>
          </p:cNvPr>
          <p:cNvSpPr txBox="1"/>
          <p:nvPr/>
        </p:nvSpPr>
        <p:spPr>
          <a:xfrm>
            <a:off x="10158248" y="1790700"/>
            <a:ext cx="69723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400" b="1" dirty="0"/>
              <a:t>For Customers, you can access from the main page. Here is a sample of customer data.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81A4242F-7AF7-E16D-B4F3-A99D22A94464}"/>
              </a:ext>
            </a:extLst>
          </p:cNvPr>
          <p:cNvSpPr txBox="1"/>
          <p:nvPr/>
        </p:nvSpPr>
        <p:spPr>
          <a:xfrm>
            <a:off x="10158248" y="5102796"/>
            <a:ext cx="64770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400" dirty="0"/>
              <a:t>As a customer, you can view your savings amount, attendance percentage, waste type graphs, monthly waste trends, and detailed transaction information in table format.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8FAD1-0BD5-B6FC-2F47-EEF83DE17A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" b="36216"/>
          <a:stretch/>
        </p:blipFill>
        <p:spPr>
          <a:xfrm>
            <a:off x="1371600" y="647700"/>
            <a:ext cx="6973200" cy="2908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4928E-0686-6E40-51AA-938C0249F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582682"/>
            <a:ext cx="6973200" cy="43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7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10357" y="3098423"/>
            <a:ext cx="6642633" cy="0"/>
          </a:xfrm>
          <a:prstGeom prst="line">
            <a:avLst/>
          </a:prstGeom>
          <a:ln w="161925" cap="flat">
            <a:solidFill>
              <a:srgbClr val="113D6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7457" y="1486692"/>
            <a:ext cx="7658100" cy="11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Waste Bank API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0357" y="4186741"/>
            <a:ext cx="6642632" cy="1252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95"/>
              </a:lnSpc>
            </a:pPr>
            <a:r>
              <a:rPr lang="en-ID" sz="2400" dirty="0"/>
              <a:t>To access the API for analytics, click on "get </a:t>
            </a:r>
            <a:r>
              <a:rPr lang="en-ID" sz="2400" dirty="0" err="1"/>
              <a:t>api</a:t>
            </a:r>
            <a:r>
              <a:rPr lang="en-ID" sz="2400" dirty="0"/>
              <a:t> for analytics" on the main page. On the following page, enter your email to receive an API key.</a:t>
            </a:r>
            <a:endParaRPr lang="en-US" sz="2353" spc="47" dirty="0">
              <a:solidFill>
                <a:srgbClr val="000000"/>
              </a:solidFill>
              <a:latin typeface="Now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085E0-46F9-0A52-8CFF-DEDE02FF9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643" y="2437846"/>
            <a:ext cx="6966000" cy="4352187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27B37069-ECFF-D1CA-BB62-24F733A529A3}"/>
              </a:ext>
            </a:extLst>
          </p:cNvPr>
          <p:cNvSpPr txBox="1"/>
          <p:nvPr/>
        </p:nvSpPr>
        <p:spPr>
          <a:xfrm>
            <a:off x="1410357" y="6082936"/>
            <a:ext cx="6642632" cy="1252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95"/>
              </a:lnSpc>
            </a:pPr>
            <a:r>
              <a:rPr lang="en-ID" sz="2400" dirty="0"/>
              <a:t>This API provides data on waste bank transactions for third-party use, enabling analytics or integration with other systems.</a:t>
            </a:r>
            <a:endParaRPr lang="en-US" sz="2353" spc="47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215482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051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254F22D6-CB5A-73C2-7151-7C533EDDD3DB}"/>
              </a:ext>
            </a:extLst>
          </p:cNvPr>
          <p:cNvSpPr txBox="1"/>
          <p:nvPr/>
        </p:nvSpPr>
        <p:spPr>
          <a:xfrm>
            <a:off x="10592821" y="2519426"/>
            <a:ext cx="599615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400" b="1" dirty="0"/>
              <a:t>Here is a sample email containing an API key for accessing Waste Bank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9E436-B0A9-243C-DCFD-058CAEA3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64976"/>
            <a:ext cx="9393109" cy="3700525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43FF259D-3E96-C351-4E4D-300E02B68463}"/>
              </a:ext>
            </a:extLst>
          </p:cNvPr>
          <p:cNvSpPr txBox="1"/>
          <p:nvPr/>
        </p:nvSpPr>
        <p:spPr>
          <a:xfrm>
            <a:off x="10565112" y="4985704"/>
            <a:ext cx="68580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800" b="1" dirty="0"/>
              <a:t>Please, Complete the survey before accessing the API!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8897A75-D577-6F04-2BE4-CEC812B62871}"/>
              </a:ext>
            </a:extLst>
          </p:cNvPr>
          <p:cNvSpPr txBox="1"/>
          <p:nvPr/>
        </p:nvSpPr>
        <p:spPr>
          <a:xfrm>
            <a:off x="1067821" y="6399125"/>
            <a:ext cx="738132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400" dirty="0"/>
              <a:t>The email includes The API key. To use the API, append the key to the URL provided: URL + </a:t>
            </a:r>
            <a:r>
              <a:rPr lang="en-ID" sz="2400" dirty="0" err="1"/>
              <a:t>ApiKey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7638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747247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0600" y="520457"/>
            <a:ext cx="9448800" cy="1048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5400" spc="-212" dirty="0">
                <a:solidFill>
                  <a:srgbClr val="000000"/>
                </a:solidFill>
                <a:latin typeface="Ovo"/>
              </a:rPr>
              <a:t>Get Data from API in Python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7B37069-ECFF-D1CA-BB62-24F733A529A3}"/>
              </a:ext>
            </a:extLst>
          </p:cNvPr>
          <p:cNvSpPr txBox="1"/>
          <p:nvPr/>
        </p:nvSpPr>
        <p:spPr>
          <a:xfrm>
            <a:off x="990600" y="4672981"/>
            <a:ext cx="11596871" cy="82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95"/>
              </a:lnSpc>
            </a:pPr>
            <a:r>
              <a:rPr lang="en-ID" sz="2400" dirty="0"/>
              <a:t>To get the Waste Bank Transaction Data, we need to send an HTTP GET request to the provided URL.</a:t>
            </a:r>
            <a:endParaRPr lang="en-US" sz="2353" spc="47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F829F08-04FC-1EA7-A5C7-915126331197}"/>
              </a:ext>
            </a:extLst>
          </p:cNvPr>
          <p:cNvSpPr txBox="1"/>
          <p:nvPr/>
        </p:nvSpPr>
        <p:spPr>
          <a:xfrm>
            <a:off x="990600" y="5676747"/>
            <a:ext cx="1181100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95"/>
              </a:lnSpc>
            </a:pPr>
            <a:r>
              <a:rPr lang="en-ID" sz="2353" spc="47" dirty="0">
                <a:solidFill>
                  <a:srgbClr val="000000"/>
                </a:solidFill>
                <a:latin typeface="Now"/>
              </a:rPr>
              <a:t>We need to import the `requests` library to perform an HTTP GET request.</a:t>
            </a:r>
            <a:endParaRPr lang="en-US" sz="2353" spc="47" dirty="0">
              <a:solidFill>
                <a:srgbClr val="000000"/>
              </a:solidFill>
              <a:latin typeface="Now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259B56-D2A4-61B6-B322-337BF77A6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600450"/>
            <a:ext cx="5052922" cy="290750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6E7B55D5-0FC4-348C-B2C3-01FD4D94CEC3}"/>
              </a:ext>
            </a:extLst>
          </p:cNvPr>
          <p:cNvSpPr txBox="1"/>
          <p:nvPr/>
        </p:nvSpPr>
        <p:spPr>
          <a:xfrm rot="10800000" flipV="1">
            <a:off x="4178300" y="6879362"/>
            <a:ext cx="6437222" cy="2098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95"/>
              </a:lnSpc>
            </a:pPr>
            <a:r>
              <a:rPr lang="en-ID" sz="2400" dirty="0"/>
              <a:t>The data retrieved from the API consists of a list of waste bank transactions. </a:t>
            </a:r>
          </a:p>
          <a:p>
            <a:pPr marL="0" lvl="0" indent="0" algn="just">
              <a:lnSpc>
                <a:spcPts val="3295"/>
              </a:lnSpc>
            </a:pPr>
            <a:endParaRPr lang="en-ID" sz="2400" dirty="0"/>
          </a:p>
          <a:p>
            <a:pPr marL="0" lvl="0" indent="0" algn="just">
              <a:lnSpc>
                <a:spcPts val="3295"/>
              </a:lnSpc>
            </a:pPr>
            <a:r>
              <a:rPr lang="en-ID" sz="2400" dirty="0"/>
              <a:t>Each transaction includes the date, customer name, type of waste, weight of the waste, and the price. </a:t>
            </a:r>
            <a:endParaRPr lang="en-US" sz="2353" spc="47" dirty="0">
              <a:solidFill>
                <a:srgbClr val="000000"/>
              </a:solidFill>
              <a:latin typeface="Now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38D3E7-9549-1791-C0E0-14F30F322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095808"/>
            <a:ext cx="11596871" cy="22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3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34200" y="1618883"/>
            <a:ext cx="6642633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spc="-212" dirty="0">
                <a:solidFill>
                  <a:srgbClr val="000000"/>
                </a:solidFill>
                <a:latin typeface="Ovo"/>
              </a:rPr>
              <a:t>Line Plot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6495302-941F-C318-7682-4A6FD84CFCAF}"/>
              </a:ext>
            </a:extLst>
          </p:cNvPr>
          <p:cNvSpPr/>
          <p:nvPr/>
        </p:nvSpPr>
        <p:spPr>
          <a:xfrm flipV="1">
            <a:off x="3124200" y="2799985"/>
            <a:ext cx="12039600" cy="76200"/>
          </a:xfrm>
          <a:prstGeom prst="line">
            <a:avLst/>
          </a:prstGeom>
          <a:ln w="38100" cap="flat">
            <a:solidFill>
              <a:srgbClr val="171A59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AAD92D-75F4-2F8D-C1CA-857929BC0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49273"/>
              </p:ext>
            </p:extLst>
          </p:nvPr>
        </p:nvGraphicFramePr>
        <p:xfrm>
          <a:off x="3124200" y="3162300"/>
          <a:ext cx="12192000" cy="672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1573717785"/>
                    </a:ext>
                  </a:extLst>
                </a:gridCol>
              </a:tblGrid>
              <a:tr h="672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Percobaan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Visualisasai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Data 1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matplotlib.pyplot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as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import seaborn as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sns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plt.figure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figsize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=(14, 8))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sns.barplot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(data=data, x='year', y='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total_waste_generated_tonne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', hue='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waste_type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plt.title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('Total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Sampah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Dihasilkan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Setiap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Tahun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Berbagai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Sampah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plt.xlabel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Tahun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plt.ylabel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('Total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Sampah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Dihasilkan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(Ton)')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plt.legend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(title='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Jenis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Sampah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bbox_to_anchor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=(1.05, 1), loc='upper left')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plt.xticks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(rotation=45)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plt.savefig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VisualisasiData.png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plt.close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0795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747247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F829F08-04FC-1EA7-A5C7-915126331197}"/>
              </a:ext>
            </a:extLst>
          </p:cNvPr>
          <p:cNvSpPr txBox="1"/>
          <p:nvPr/>
        </p:nvSpPr>
        <p:spPr>
          <a:xfrm>
            <a:off x="1043077" y="4057085"/>
            <a:ext cx="10532120" cy="1676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95"/>
              </a:lnSpc>
            </a:pPr>
            <a:r>
              <a:rPr lang="en-ID" sz="2353" spc="47" dirty="0">
                <a:solidFill>
                  <a:srgbClr val="000000"/>
                </a:solidFill>
                <a:latin typeface="Now"/>
              </a:rPr>
              <a:t>We can transform the JSON data into a </a:t>
            </a:r>
            <a:r>
              <a:rPr lang="en-ID" sz="2353" spc="47" dirty="0" err="1">
                <a:solidFill>
                  <a:srgbClr val="000000"/>
                </a:solidFill>
                <a:latin typeface="Now"/>
              </a:rPr>
              <a:t>DataFrame</a:t>
            </a:r>
            <a:r>
              <a:rPr lang="en-ID" sz="2353" spc="47" dirty="0">
                <a:solidFill>
                  <a:srgbClr val="000000"/>
                </a:solidFill>
                <a:latin typeface="Now"/>
              </a:rPr>
              <a:t> to make data analysis and manipulation much easier. </a:t>
            </a:r>
          </a:p>
          <a:p>
            <a:pPr marL="0" lvl="0" indent="0" algn="just">
              <a:lnSpc>
                <a:spcPts val="3295"/>
              </a:lnSpc>
            </a:pPr>
            <a:endParaRPr lang="en-ID" sz="2353" spc="47" dirty="0">
              <a:solidFill>
                <a:srgbClr val="000000"/>
              </a:solidFill>
              <a:latin typeface="Now"/>
            </a:endParaRPr>
          </a:p>
          <a:p>
            <a:pPr marL="0" lvl="0" indent="0" algn="just">
              <a:lnSpc>
                <a:spcPts val="3295"/>
              </a:lnSpc>
            </a:pPr>
            <a:r>
              <a:rPr lang="en-ID" sz="2353" spc="47" dirty="0">
                <a:solidFill>
                  <a:srgbClr val="000000"/>
                </a:solidFill>
                <a:latin typeface="Now"/>
              </a:rPr>
              <a:t>To begin, we need to import the `pandas` library.</a:t>
            </a:r>
            <a:endParaRPr lang="en-US" sz="2353" spc="47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E7B55D5-0FC4-348C-B2C3-01FD4D94CEC3}"/>
              </a:ext>
            </a:extLst>
          </p:cNvPr>
          <p:cNvSpPr txBox="1"/>
          <p:nvPr/>
        </p:nvSpPr>
        <p:spPr>
          <a:xfrm rot="10800000" flipV="1">
            <a:off x="4267200" y="6955359"/>
            <a:ext cx="5181600" cy="1252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95"/>
              </a:lnSpc>
            </a:pPr>
            <a:r>
              <a:rPr lang="en-ID" sz="2400" dirty="0"/>
              <a:t>Here are the results of converting the waste bank transaction data into a </a:t>
            </a:r>
            <a:r>
              <a:rPr lang="en-ID" sz="2400" dirty="0" err="1"/>
              <a:t>DataFrame</a:t>
            </a:r>
            <a:r>
              <a:rPr lang="en-ID" sz="2400" dirty="0"/>
              <a:t>.</a:t>
            </a:r>
            <a:endParaRPr lang="en-US" sz="2353" spc="47" dirty="0">
              <a:solidFill>
                <a:srgbClr val="000000"/>
              </a:solidFill>
              <a:latin typeface="N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AC632-FBDC-98BD-5A7A-C7D59C082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77" y="2191195"/>
            <a:ext cx="10544820" cy="142599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7587ABF6-E6CA-92E1-E4A2-03F0F524D68C}"/>
              </a:ext>
            </a:extLst>
          </p:cNvPr>
          <p:cNvSpPr txBox="1"/>
          <p:nvPr/>
        </p:nvSpPr>
        <p:spPr>
          <a:xfrm>
            <a:off x="990600" y="520457"/>
            <a:ext cx="9448800" cy="1048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5400" spc="-212" dirty="0">
                <a:solidFill>
                  <a:srgbClr val="000000"/>
                </a:solidFill>
                <a:latin typeface="Ovo"/>
              </a:rPr>
              <a:t>Get Data from API in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BBC69-4599-8FDA-7E02-F78E2EBDE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949" y="5624101"/>
            <a:ext cx="5684103" cy="39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1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7472472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F829F08-04FC-1EA7-A5C7-915126331197}"/>
              </a:ext>
            </a:extLst>
          </p:cNvPr>
          <p:cNvSpPr txBox="1"/>
          <p:nvPr/>
        </p:nvSpPr>
        <p:spPr>
          <a:xfrm>
            <a:off x="5219700" y="4737042"/>
            <a:ext cx="7848600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95"/>
              </a:lnSpc>
            </a:pPr>
            <a:r>
              <a:rPr lang="en-ID" sz="2353" spc="47" dirty="0">
                <a:solidFill>
                  <a:srgbClr val="000000"/>
                </a:solidFill>
                <a:latin typeface="Now"/>
                <a:hlinkClick r:id="rId4"/>
              </a:rPr>
              <a:t>https://github.com/arik147/waste-bank-davis.git</a:t>
            </a:r>
            <a:endParaRPr lang="en-US" sz="2353" spc="47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7587ABF6-E6CA-92E1-E4A2-03F0F524D68C}"/>
              </a:ext>
            </a:extLst>
          </p:cNvPr>
          <p:cNvSpPr txBox="1"/>
          <p:nvPr/>
        </p:nvSpPr>
        <p:spPr>
          <a:xfrm>
            <a:off x="4419600" y="3086100"/>
            <a:ext cx="9448800" cy="1048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</a:pPr>
            <a:r>
              <a:rPr lang="en-US" sz="5400" spc="-212" dirty="0">
                <a:solidFill>
                  <a:srgbClr val="000000"/>
                </a:solidFill>
                <a:latin typeface="Ovo"/>
              </a:rPr>
              <a:t>Waste Bank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3247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3D65">
                <a:alpha val="89500"/>
              </a:srgbClr>
            </a:gs>
            <a:gs pos="50000">
              <a:srgbClr val="7DBFD2">
                <a:alpha val="100000"/>
              </a:srgbClr>
            </a:gs>
            <a:gs pos="100000">
              <a:srgbClr val="EFECD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22131"/>
            <a:ext cx="18415121" cy="12737125"/>
          </a:xfrm>
          <a:custGeom>
            <a:avLst/>
            <a:gdLst/>
            <a:ahLst/>
            <a:cxnLst/>
            <a:rect l="l" t="t" r="r" b="b"/>
            <a:pathLst>
              <a:path w="18415121" h="12737125">
                <a:moveTo>
                  <a:pt x="0" y="0"/>
                </a:moveTo>
                <a:lnTo>
                  <a:pt x="18415121" y="0"/>
                </a:lnTo>
                <a:lnTo>
                  <a:pt x="18415121" y="12737125"/>
                </a:lnTo>
                <a:lnTo>
                  <a:pt x="0" y="12737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29061" y="1028700"/>
            <a:ext cx="4756999" cy="897625"/>
          </a:xfrm>
          <a:custGeom>
            <a:avLst/>
            <a:gdLst/>
            <a:ahLst/>
            <a:cxnLst/>
            <a:rect l="l" t="t" r="r" b="b"/>
            <a:pathLst>
              <a:path w="4756999" h="897625">
                <a:moveTo>
                  <a:pt x="0" y="0"/>
                </a:moveTo>
                <a:lnTo>
                  <a:pt x="4756999" y="0"/>
                </a:lnTo>
                <a:lnTo>
                  <a:pt x="4756999" y="897625"/>
                </a:lnTo>
                <a:lnTo>
                  <a:pt x="0" y="89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79189" y="5454320"/>
            <a:ext cx="15474705" cy="3803980"/>
            <a:chOff x="0" y="0"/>
            <a:chExt cx="4075642" cy="10018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75642" cy="1001871"/>
            </a:xfrm>
            <a:custGeom>
              <a:avLst/>
              <a:gdLst/>
              <a:ahLst/>
              <a:cxnLst/>
              <a:rect l="l" t="t" r="r" b="b"/>
              <a:pathLst>
                <a:path w="4075642" h="1001871">
                  <a:moveTo>
                    <a:pt x="0" y="0"/>
                  </a:moveTo>
                  <a:lnTo>
                    <a:pt x="4075642" y="0"/>
                  </a:lnTo>
                  <a:lnTo>
                    <a:pt x="4075642" y="1001871"/>
                  </a:lnTo>
                  <a:lnTo>
                    <a:pt x="0" y="1001871"/>
                  </a:lnTo>
                  <a:close/>
                </a:path>
              </a:pathLst>
            </a:custGeom>
            <a:solidFill>
              <a:srgbClr val="113D6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075642" cy="1039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97955" y="7971587"/>
            <a:ext cx="11492091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0"/>
              </a:lnSpc>
              <a:spcBef>
                <a:spcPct val="0"/>
              </a:spcBef>
            </a:pPr>
            <a:r>
              <a:rPr lang="en-US" sz="2500" spc="50">
                <a:solidFill>
                  <a:srgbClr val="FEFAF1"/>
                </a:solidFill>
                <a:latin typeface="Now"/>
              </a:rPr>
              <a:t>Any Question?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1227" y="6009437"/>
            <a:ext cx="15692667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  <a:spcBef>
                <a:spcPct val="0"/>
              </a:spcBef>
            </a:pPr>
            <a:r>
              <a:rPr lang="en-US" sz="9600" spc="-240">
                <a:solidFill>
                  <a:srgbClr val="FEFAF1"/>
                </a:solidFill>
                <a:latin typeface="Ovo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6648" y="2975948"/>
            <a:ext cx="15474705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23"/>
              </a:lnSpc>
              <a:spcBef>
                <a:spcPct val="0"/>
              </a:spcBef>
            </a:pPr>
            <a:r>
              <a:rPr lang="en-US" sz="9269" spc="-231">
                <a:solidFill>
                  <a:srgbClr val="171A59"/>
                </a:solidFill>
                <a:latin typeface="Meow Script"/>
              </a:rPr>
              <a:t>“Summer Course 2024”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129455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5DAC8-D7F0-27BF-B95D-493B60520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9" y="952500"/>
            <a:ext cx="17423262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4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6241</Words>
  <Application>Microsoft Macintosh PowerPoint</Application>
  <PresentationFormat>Custom</PresentationFormat>
  <Paragraphs>799</Paragraphs>
  <Slides>82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Canva Sans Bold</vt:lpstr>
      <vt:lpstr>Meow Script</vt:lpstr>
      <vt:lpstr>Now</vt:lpstr>
      <vt:lpstr>Arial</vt:lpstr>
      <vt:lpstr>Open Sans Bold</vt:lpstr>
      <vt:lpstr>Calibri</vt:lpstr>
      <vt:lpstr>Ovo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Summer Course</dc:title>
  <cp:lastModifiedBy>Irsyad Fauzan Nurdin</cp:lastModifiedBy>
  <cp:revision>12</cp:revision>
  <dcterms:created xsi:type="dcterms:W3CDTF">2006-08-16T00:00:00Z</dcterms:created>
  <dcterms:modified xsi:type="dcterms:W3CDTF">2024-06-26T18:28:20Z</dcterms:modified>
  <dc:identifier>DAGH1MyeM_U</dc:identifier>
</cp:coreProperties>
</file>